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301" r:id="rId7"/>
    <p:sldId id="302" r:id="rId8"/>
    <p:sldId id="277" r:id="rId9"/>
    <p:sldId id="303" r:id="rId10"/>
    <p:sldId id="297" r:id="rId11"/>
    <p:sldId id="298" r:id="rId12"/>
    <p:sldId id="293" r:id="rId13"/>
    <p:sldId id="299" r:id="rId14"/>
    <p:sldId id="304" r:id="rId15"/>
    <p:sldId id="306" r:id="rId16"/>
    <p:sldId id="305" r:id="rId17"/>
    <p:sldId id="300" r:id="rId18"/>
    <p:sldId id="294" r:id="rId19"/>
    <p:sldId id="296" r:id="rId20"/>
    <p:sldId id="295" r:id="rId21"/>
    <p:sldId id="307" r:id="rId22"/>
    <p:sldId id="308" r:id="rId23"/>
    <p:sldId id="310" r:id="rId24"/>
    <p:sldId id="309" r:id="rId25"/>
    <p:sldId id="291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C4918-FC6F-4BC9-A367-333FFD475070}" v="2" dt="2024-03-27T00:42:05.905"/>
    <p1510:client id="{FE604DC8-8CB3-4D4D-9A1C-CFEB461D2954}" v="8" dt="2024-03-26T16:31:16.434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3204" autoAdjust="0"/>
  </p:normalViewPr>
  <p:slideViewPr>
    <p:cSldViewPr snapToGrid="0">
      <p:cViewPr varScale="1">
        <p:scale>
          <a:sx n="86" d="100"/>
          <a:sy n="86" d="100"/>
        </p:scale>
        <p:origin x="892" y="6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Zam" userId="c3a78dac3a4f979d" providerId="LiveId" clId="{965C4918-FC6F-4BC9-A367-333FFD475070}"/>
    <pc:docChg chg="undo custSel modSld">
      <pc:chgData name="Matt Zam" userId="c3a78dac3a4f979d" providerId="LiveId" clId="{965C4918-FC6F-4BC9-A367-333FFD475070}" dt="2024-03-27T00:47:05.683" v="756" actId="20577"/>
      <pc:docMkLst>
        <pc:docMk/>
      </pc:docMkLst>
      <pc:sldChg chg="modSp mod">
        <pc:chgData name="Matt Zam" userId="c3a78dac3a4f979d" providerId="LiveId" clId="{965C4918-FC6F-4BC9-A367-333FFD475070}" dt="2024-03-27T00:47:05.683" v="756" actId="20577"/>
        <pc:sldMkLst>
          <pc:docMk/>
          <pc:sldMk cId="2182804034" sldId="295"/>
        </pc:sldMkLst>
        <pc:spChg chg="mod">
          <ac:chgData name="Matt Zam" userId="c3a78dac3a4f979d" providerId="LiveId" clId="{965C4918-FC6F-4BC9-A367-333FFD475070}" dt="2024-03-27T00:47:05.683" v="756" actId="20577"/>
          <ac:spMkLst>
            <pc:docMk/>
            <pc:sldMk cId="2182804034" sldId="295"/>
            <ac:spMk id="4" creationId="{56D4473B-58A2-C8A5-9FFB-F5CEEA04D049}"/>
          </ac:spMkLst>
        </pc:spChg>
      </pc:sldChg>
      <pc:sldChg chg="modSp mod">
        <pc:chgData name="Matt Zam" userId="c3a78dac3a4f979d" providerId="LiveId" clId="{965C4918-FC6F-4BC9-A367-333FFD475070}" dt="2024-03-27T00:43:07.678" v="119" actId="20577"/>
        <pc:sldMkLst>
          <pc:docMk/>
          <pc:sldMk cId="3363187693" sldId="296"/>
        </pc:sldMkLst>
        <pc:spChg chg="mod">
          <ac:chgData name="Matt Zam" userId="c3a78dac3a4f979d" providerId="LiveId" clId="{965C4918-FC6F-4BC9-A367-333FFD475070}" dt="2024-03-27T00:43:07.678" v="119" actId="20577"/>
          <ac:spMkLst>
            <pc:docMk/>
            <pc:sldMk cId="3363187693" sldId="296"/>
            <ac:spMk id="4" creationId="{3D4B86D5-C170-2BA2-C2CF-4812F7579CFD}"/>
          </ac:spMkLst>
        </pc:spChg>
      </pc:sldChg>
      <pc:sldChg chg="modSp mod">
        <pc:chgData name="Matt Zam" userId="c3a78dac3a4f979d" providerId="LiveId" clId="{965C4918-FC6F-4BC9-A367-333FFD475070}" dt="2024-03-27T00:42:05.903" v="9" actId="20577"/>
        <pc:sldMkLst>
          <pc:docMk/>
          <pc:sldMk cId="84700783" sldId="300"/>
        </pc:sldMkLst>
        <pc:spChg chg="mod">
          <ac:chgData name="Matt Zam" userId="c3a78dac3a4f979d" providerId="LiveId" clId="{965C4918-FC6F-4BC9-A367-333FFD475070}" dt="2024-03-27T00:42:05.903" v="9" actId="20577"/>
          <ac:spMkLst>
            <pc:docMk/>
            <pc:sldMk cId="84700783" sldId="300"/>
            <ac:spMk id="3" creationId="{8C415E8F-A486-FD2E-EEE2-6A128734EB75}"/>
          </ac:spMkLst>
        </pc:spChg>
      </pc:sldChg>
      <pc:sldChg chg="modSp mod">
        <pc:chgData name="Matt Zam" userId="c3a78dac3a4f979d" providerId="LiveId" clId="{965C4918-FC6F-4BC9-A367-333FFD475070}" dt="2024-03-27T00:41:46.880" v="4" actId="20577"/>
        <pc:sldMkLst>
          <pc:docMk/>
          <pc:sldMk cId="1606374259" sldId="305"/>
        </pc:sldMkLst>
        <pc:spChg chg="mod">
          <ac:chgData name="Matt Zam" userId="c3a78dac3a4f979d" providerId="LiveId" clId="{965C4918-FC6F-4BC9-A367-333FFD475070}" dt="2024-03-27T00:41:46.880" v="4" actId="20577"/>
          <ac:spMkLst>
            <pc:docMk/>
            <pc:sldMk cId="1606374259" sldId="305"/>
            <ac:spMk id="4" creationId="{7D249ED4-104D-A1CD-5163-F0911E60DEF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733308"/>
          </a:xfrm>
        </p:spPr>
        <p:txBody>
          <a:bodyPr anchor="t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1842550"/>
            <a:ext cx="9389288" cy="425345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tdrdata/ComfyUI-Manager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CoMakers/Comfy-UI-workflows/tree/master/brokenWorkFlowDemo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CoMakers/Comfy-UI-workflows/tree/master/brokenWorkFlowDemo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maltais/kohya_s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ivitai.com/articles/506/kohyass-webui-dataset-preparation-beginners-guide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oCoMakers/Comfy-UI-workflow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maltais/kohya_s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multimodalart/stable-cascade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tai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fyanonymous/ComfyUI" TargetMode="External"/><Relationship Id="rId2" Type="http://schemas.openxmlformats.org/officeDocument/2006/relationships/hyperlink" Target="https://developer.nvidia.com/cuda-11-8-0-download-archiv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pytorch.org/get-started/locally/" TargetMode="External"/><Relationship Id="rId4" Type="http://schemas.openxmlformats.org/officeDocument/2006/relationships/hyperlink" Target="https://www.anaconda.com/downloa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 anchor="t">
            <a:normAutofit fontScale="90000"/>
          </a:bodyPr>
          <a:lstStyle/>
          <a:p>
            <a:r>
              <a:rPr lang="en-US" cap="none" dirty="0"/>
              <a:t>Comfy UI - </a:t>
            </a:r>
            <a:r>
              <a:rPr lang="en-US" b="1" dirty="0"/>
              <a:t>Node Place Like Home</a:t>
            </a:r>
            <a:br>
              <a:rPr lang="en-US" b="1" dirty="0"/>
            </a:br>
            <a:r>
              <a:rPr lang="en-US" sz="2700" b="1" dirty="0"/>
              <a:t>Crafting AI Art with Comfy UI</a:t>
            </a:r>
            <a:br>
              <a:rPr lang="en-US" b="1" dirty="0"/>
            </a:br>
            <a:br>
              <a:rPr lang="en-US" b="1" dirty="0"/>
            </a:br>
            <a:r>
              <a:rPr lang="en-US" cap="none" dirty="0"/>
              <a:t> 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33014437-4E35-3DEC-2052-29580A34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624E7B4-61EC-7086-9FD0-30D20ACBDEC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3058886"/>
            <a:ext cx="6597372" cy="3296194"/>
          </a:xfrm>
        </p:spPr>
        <p:txBody>
          <a:bodyPr/>
          <a:lstStyle/>
          <a:p>
            <a:r>
              <a:rPr lang="en-US" dirty="0"/>
              <a:t>By Matthew Zamora </a:t>
            </a:r>
            <a:br>
              <a:rPr lang="en-US" dirty="0"/>
            </a:br>
            <a:r>
              <a:rPr lang="en-US" dirty="0"/>
              <a:t>for Bethesda Data Science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BB2C-6DE0-DD4B-A9D8-AD0CE031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Gotchas Maintenance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52D41D-DF5D-4AF5-93C7-935A1307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37DA6-6D21-E14E-F00A-DF7F0BD89AC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Download </a:t>
            </a:r>
            <a:r>
              <a:rPr lang="en-US" sz="1800" kern="100" dirty="0" err="1">
                <a:effectLst/>
                <a:latin typeface="Aptos"/>
                <a:ea typeface="Aptos"/>
                <a:cs typeface="Times New Roman" panose="02020603050405020304" pitchFamily="18" charset="0"/>
              </a:rPr>
              <a:t>ComfyUI</a:t>
            </a: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 (and generally speaking, other packages) from git – don’t do a direct download or .zip file</a:t>
            </a:r>
          </a:p>
          <a:p>
            <a:pPr marL="742950" lvl="1" indent="-285750"/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Git will be how you want to update your </a:t>
            </a:r>
            <a:r>
              <a:rPr lang="en-US" kern="100" dirty="0" err="1">
                <a:latin typeface="Aptos"/>
                <a:ea typeface="Aptos"/>
                <a:cs typeface="Times New Roman" panose="02020603050405020304" pitchFamily="18" charset="0"/>
              </a:rPr>
              <a:t>ComfyUI</a:t>
            </a: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 version</a:t>
            </a:r>
          </a:p>
          <a:p>
            <a:pPr marL="742950" lvl="1" indent="-285750"/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You need to update </a:t>
            </a:r>
            <a:r>
              <a:rPr lang="en-US" sz="1800" kern="100" dirty="0" err="1">
                <a:effectLst/>
                <a:latin typeface="Aptos"/>
                <a:ea typeface="Aptos"/>
                <a:cs typeface="Times New Roman" panose="02020603050405020304" pitchFamily="18" charset="0"/>
              </a:rPr>
              <a:t>ComfyUI</a:t>
            </a: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 every 2 months or so or things (new node types) start to break. Don’t download it manually because you need to preserve files you placed in various subdirectories.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Keep all modules and Comfy UI updated. Use the “</a:t>
            </a:r>
            <a:r>
              <a:rPr lang="en-US" kern="100" dirty="0" err="1">
                <a:latin typeface="Aptos"/>
                <a:ea typeface="Aptos"/>
                <a:cs typeface="Times New Roman" panose="02020603050405020304" pitchFamily="18" charset="0"/>
              </a:rPr>
              <a:t>ComfyUI</a:t>
            </a: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-Manager” module to update and install all other modules</a:t>
            </a:r>
          </a:p>
        </p:txBody>
      </p:sp>
    </p:spTree>
    <p:extLst>
      <p:ext uri="{BB962C8B-B14F-4D97-AF65-F5344CB8AC3E}">
        <p14:creationId xmlns:p14="http://schemas.microsoft.com/office/powerpoint/2010/main" val="40914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8284-E725-728B-92BD-D2F3C40E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</a:t>
            </a:r>
            <a:r>
              <a:rPr lang="en-US" dirty="0" err="1"/>
              <a:t>ComfyUI</a:t>
            </a:r>
            <a:r>
              <a:rPr lang="en-US" dirty="0"/>
              <a:t>-Manger for Sanity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F4AC9-291E-2C92-8680-075CAF39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36B0-2C19-099E-A8C5-8A03D4EE775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ComfyUI</a:t>
            </a:r>
            <a:r>
              <a:rPr lang="en-US" dirty="0"/>
              <a:t> is an </a:t>
            </a:r>
            <a:r>
              <a:rPr lang="en-US" dirty="0" err="1"/>
              <a:t>AdHoc</a:t>
            </a:r>
            <a:r>
              <a:rPr lang="en-US" dirty="0"/>
              <a:t> Open Source Platform – third party modules are created all the time and are generally only 1-2 months behind cutting edge popular science.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download </a:t>
            </a:r>
            <a:r>
              <a:rPr lang="en-US" dirty="0" err="1"/>
              <a:t>ComfyUI</a:t>
            </a:r>
            <a:r>
              <a:rPr lang="en-US" dirty="0"/>
              <a:t> workflows online as .</a:t>
            </a:r>
            <a:r>
              <a:rPr lang="en-US" dirty="0" err="1"/>
              <a:t>json</a:t>
            </a:r>
            <a:r>
              <a:rPr lang="en-US" dirty="0"/>
              <a:t> files. But they often reference Node types that are “Missing” and will throw big red errors when you queue the run. You need to learn to troubleshoot these – and to make life easier use this GUI add on that let’s you find “Missing” plugins.</a:t>
            </a:r>
          </a:p>
          <a:p>
            <a:pPr marL="742950" lvl="1" indent="-285750"/>
            <a:r>
              <a:rPr lang="en-US" dirty="0"/>
              <a:t>Follow the install directions of </a:t>
            </a:r>
            <a:r>
              <a:rPr lang="en-US" dirty="0">
                <a:hlinkClick r:id="rId2"/>
              </a:rPr>
              <a:t>https://github.com/ltdrdata/ComfyUI-Manager</a:t>
            </a:r>
            <a:endParaRPr lang="en-US" dirty="0"/>
          </a:p>
          <a:p>
            <a:pPr marL="1200150" lvl="2" indent="-285750"/>
            <a:r>
              <a:rPr lang="en-US" dirty="0"/>
              <a:t>This is the only time you need ‘manually’ place a node package in </a:t>
            </a:r>
            <a:r>
              <a:rPr lang="en-US" dirty="0" err="1"/>
              <a:t>ComfyUI</a:t>
            </a:r>
            <a:r>
              <a:rPr lang="en-US" dirty="0"/>
              <a:t>/</a:t>
            </a:r>
            <a:r>
              <a:rPr lang="en-US" dirty="0" err="1"/>
              <a:t>custom_nodes</a:t>
            </a:r>
            <a:r>
              <a:rPr lang="en-US" dirty="0"/>
              <a:t> </a:t>
            </a:r>
          </a:p>
          <a:p>
            <a:pPr marL="1657350" lvl="3" indent="-285750"/>
            <a:r>
              <a:rPr lang="en-US" dirty="0"/>
              <a:t>After this the Manager will do all that for you. In lieu of this you need to put new node types in this directory, generally by cloning from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may also find missing models, checkpoints, VAE files. Copy down the names and see if you can find them on </a:t>
            </a:r>
            <a:r>
              <a:rPr lang="en-US" dirty="0" err="1"/>
              <a:t>HuggingFace</a:t>
            </a:r>
            <a:r>
              <a:rPr lang="en-US" dirty="0"/>
              <a:t>, </a:t>
            </a:r>
            <a:r>
              <a:rPr lang="en-US" dirty="0" err="1"/>
              <a:t>CitivAI</a:t>
            </a:r>
            <a:r>
              <a:rPr lang="en-US" dirty="0"/>
              <a:t> or Google.</a:t>
            </a:r>
          </a:p>
        </p:txBody>
      </p:sp>
    </p:spTree>
    <p:extLst>
      <p:ext uri="{BB962C8B-B14F-4D97-AF65-F5344CB8AC3E}">
        <p14:creationId xmlns:p14="http://schemas.microsoft.com/office/powerpoint/2010/main" val="2079762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F9C7-632A-0EC7-47A6-42761B28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“Manger” button becomes available with </a:t>
            </a:r>
            <a:r>
              <a:rPr lang="en-US" dirty="0" err="1"/>
              <a:t>ComfyUI</a:t>
            </a:r>
            <a:r>
              <a:rPr lang="en-US" dirty="0"/>
              <a:t>-Manager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ED4E3-C8E9-A6B2-B579-6003D88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5FD88-B014-AC20-02A1-FA9AB1439CC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824006" y="2424674"/>
            <a:ext cx="8779225" cy="4252912"/>
          </a:xfrm>
        </p:spPr>
      </p:pic>
    </p:spTree>
    <p:extLst>
      <p:ext uri="{BB962C8B-B14F-4D97-AF65-F5344CB8AC3E}">
        <p14:creationId xmlns:p14="http://schemas.microsoft.com/office/powerpoint/2010/main" val="390937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F886-8CE8-46BA-D454-414C8178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a Missing VAE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25547-BCBF-02AA-C8CF-D8DC7080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49ED4-104D-A1CD-5163-F0911E60DE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1916891"/>
            <a:ext cx="9389288" cy="4253450"/>
          </a:xfrm>
        </p:spPr>
        <p:txBody>
          <a:bodyPr/>
          <a:lstStyle/>
          <a:p>
            <a:r>
              <a:rPr lang="en-US" dirty="0"/>
              <a:t>See Missing VAE example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https://github.com/MoCoMakers/Comfy-UI-workflows/tree/master/brokenWorkFlowDemo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7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9CF5-78B0-BA2C-5D5F-1BB08102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68736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5E8F-A486-FD2E-EEE2-6A128734EB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24723"/>
            <a:ext cx="10663375" cy="44300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Basic Image Generation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a LoRa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Chaining a LoRa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Masking an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Masking an Image with Depth Maps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 Upscaling (1 and 2)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Text to Video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Text to Video With LoRa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Text to Video with Upscaling (1 and 2)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https://github.com/MoCoMakers/Comfy-UI-workflows/tree/master/brokenWorkFlowDemo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C0907-CD1C-DFFA-8851-602D07BD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B729-CE7B-12B6-FBAC-1B8D5DAD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Lora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28773-3344-CBA0-18C2-7DD24EF2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4473B-58A2-C8A5-9FFB-F5CEEA04D04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2404649"/>
            <a:ext cx="10275405" cy="3505200"/>
          </a:xfrm>
        </p:spPr>
        <p:txBody>
          <a:bodyPr/>
          <a:lstStyle/>
          <a:p>
            <a:r>
              <a:rPr lang="en-US" dirty="0"/>
              <a:t>Follow the install directions from </a:t>
            </a:r>
            <a:r>
              <a:rPr lang="en-US" dirty="0">
                <a:hlinkClick r:id="rId2"/>
              </a:rPr>
              <a:t>https://github.com/bmaltais/kohya_ss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will need: </a:t>
            </a:r>
          </a:p>
          <a:p>
            <a:pPr marL="285750" indent="-285750">
              <a:buFontTx/>
              <a:buChar char="-"/>
            </a:pPr>
            <a:r>
              <a:rPr lang="en-US" dirty="0"/>
              <a:t>CUDA 11.8 toolkit</a:t>
            </a:r>
          </a:p>
          <a:p>
            <a:pPr marL="285750" indent="-285750">
              <a:buFontTx/>
              <a:buChar char="-"/>
            </a:pPr>
            <a:r>
              <a:rPr lang="en-US" dirty="0"/>
              <a:t>Visual Studio redistributable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Anaconda, configured for python 3.10.11</a:t>
            </a:r>
          </a:p>
          <a:p>
            <a:r>
              <a:rPr lang="en-US" dirty="0"/>
              <a:t>Remember to create a python Virtual Environment (</a:t>
            </a:r>
            <a:r>
              <a:rPr lang="en-US" dirty="0" err="1"/>
              <a:t>venv</a:t>
            </a:r>
            <a:r>
              <a:rPr lang="en-US" dirty="0"/>
              <a:t>) and run setup.bat from inside there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Launch the app using:  python kohya_gui.py     (from inside Anaconda)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8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9853-D54D-C7A0-6F85-9F79BE4B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dataset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F9B97-7A3F-A4CF-9B49-08C39F04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B86D5-C170-2BA2-C2CF-4812F7579CF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1747024"/>
            <a:ext cx="8796011" cy="4348976"/>
          </a:xfrm>
        </p:spPr>
        <p:txBody>
          <a:bodyPr>
            <a:noAutofit/>
          </a:bodyPr>
          <a:lstStyle/>
          <a:p>
            <a:r>
              <a:rPr lang="en-US" dirty="0"/>
              <a:t>Clone our repo. Inside the datasets folder, copy the reference “dataset-name” directory, and give it a new name.</a:t>
            </a:r>
          </a:p>
          <a:p>
            <a:r>
              <a:rPr lang="en-US" dirty="0"/>
              <a:t>Folder structure:</a:t>
            </a:r>
          </a:p>
          <a:p>
            <a:r>
              <a:rPr lang="en-US" dirty="0"/>
              <a:t>datasets</a:t>
            </a:r>
            <a:br>
              <a:rPr lang="en-US" dirty="0"/>
            </a:br>
            <a:r>
              <a:rPr lang="en-US" dirty="0"/>
              <a:t>-- dataset-name</a:t>
            </a:r>
            <a:br>
              <a:rPr lang="en-US" dirty="0"/>
            </a:br>
            <a:r>
              <a:rPr lang="en-US" dirty="0"/>
              <a:t>---- 30_keyword_here</a:t>
            </a:r>
            <a:br>
              <a:rPr lang="en-US" dirty="0"/>
            </a:br>
            <a:r>
              <a:rPr lang="en-US" dirty="0"/>
              <a:t>---- 30_other_keyword</a:t>
            </a:r>
          </a:p>
          <a:p>
            <a:r>
              <a:rPr lang="en-US" dirty="0"/>
              <a:t>-- totally-separate-dataset</a:t>
            </a:r>
          </a:p>
          <a:p>
            <a:r>
              <a:rPr lang="en-US" dirty="0"/>
              <a:t>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“30” represents the number of training repeats. And “</a:t>
            </a:r>
            <a:r>
              <a:rPr lang="en-US" dirty="0" err="1"/>
              <a:t>keyword_here</a:t>
            </a:r>
            <a:r>
              <a:rPr lang="en-US" dirty="0"/>
              <a:t>” is the magic token used in prompts when applying your LoRa.</a:t>
            </a:r>
            <a:br>
              <a:rPr lang="en-US" dirty="0"/>
            </a:br>
            <a:r>
              <a:rPr lang="en-US" dirty="0"/>
              <a:t>See: </a:t>
            </a:r>
            <a:r>
              <a:rPr lang="en-US" dirty="0">
                <a:hlinkClick r:id="rId2"/>
              </a:rPr>
              <a:t>https://civitai.com/articles/506/kohyass-webui-dataset-preparation-beginners-guide</a:t>
            </a:r>
            <a:endParaRPr lang="en-US" dirty="0"/>
          </a:p>
          <a:p>
            <a:br>
              <a:rPr lang="en-US" dirty="0"/>
            </a:br>
            <a:r>
              <a:rPr lang="en-US" dirty="0"/>
              <a:t>Ideally have 15-30 images that represent a ‘style’ you want to recreate. Size doesn’t matter but go for quality images that capture your effect/style/aesthetic/concept.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14D96-3F07-DBC5-65FE-2134FB17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04" y="2145052"/>
            <a:ext cx="7803463" cy="25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7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B729-CE7B-12B6-FBAC-1B8D5DAD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Lora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28773-3344-CBA0-18C2-7DD24EF2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4473B-58A2-C8A5-9FFB-F5CEEA04D04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2404649"/>
            <a:ext cx="10275405" cy="3505200"/>
          </a:xfrm>
        </p:spPr>
        <p:txBody>
          <a:bodyPr/>
          <a:lstStyle/>
          <a:p>
            <a:r>
              <a:rPr lang="en-US" dirty="0"/>
              <a:t>Overview of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kohya_gui.py in Anaconda (with activated </a:t>
            </a:r>
            <a:r>
              <a:rPr lang="en-US" dirty="0" err="1"/>
              <a:t>venv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 err="1"/>
              <a:t>LoRA</a:t>
            </a:r>
            <a:r>
              <a:rPr lang="en-US" dirty="0"/>
              <a:t> tab then -&gt; Training subtab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“Image Folder” for input dataset. This should be the directory above: 30_Lora_keyword_here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subdirectory should have all the .jpg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your model: Move the output to the </a:t>
            </a:r>
            <a:r>
              <a:rPr lang="en-US" dirty="0" err="1"/>
              <a:t>loras</a:t>
            </a:r>
            <a:r>
              <a:rPr lang="en-US" dirty="0"/>
              <a:t> folder in </a:t>
            </a:r>
            <a:r>
              <a:rPr lang="en-US" dirty="0" err="1"/>
              <a:t>ComfyUI</a:t>
            </a:r>
            <a:r>
              <a:rPr lang="en-US" dirty="0"/>
              <a:t>. Create a </a:t>
            </a:r>
            <a:r>
              <a:rPr lang="en-US" dirty="0" err="1"/>
              <a:t>LoadLoRa</a:t>
            </a:r>
            <a:r>
              <a:rPr lang="en-US" dirty="0"/>
              <a:t> node and pass it to in front of your prompts. The model should go from Checkpoint-&gt;</a:t>
            </a:r>
            <a:r>
              <a:rPr lang="en-US" dirty="0" err="1"/>
              <a:t>LoadLora</a:t>
            </a:r>
            <a:r>
              <a:rPr lang="en-US" dirty="0"/>
              <a:t>-&gt;VAE Decoder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your by adding your keywords to the prompt, and modifying the strength of the </a:t>
            </a:r>
            <a:r>
              <a:rPr lang="en-US" dirty="0" err="1"/>
              <a:t>LoadLora</a:t>
            </a:r>
            <a:r>
              <a:rPr lang="en-US" dirty="0"/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218280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13DC-8784-BB99-F490-2B293844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05DEF1-50A8-C134-7EB5-165E79A5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F4D8C-C2B1-A00A-B710-95702D61D43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63644-52A4-19C5-C741-858D3C83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67"/>
            <a:ext cx="12192000" cy="60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CCC3-E299-6843-1342-3049E312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time runs download background models to a system cache.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9F94D-FB14-4D26-3C11-BDB43DD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25430-B427-D9B3-0357-4147FBF5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3" y="2307470"/>
            <a:ext cx="12192000" cy="33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1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1956986-1FD3-2C57-C125-788011E38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Launching Comfy UI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Open Anaconda and cd to project</a:t>
            </a:r>
            <a:br>
              <a:rPr lang="en-US" dirty="0"/>
            </a:br>
            <a:r>
              <a:rPr lang="en-US" dirty="0"/>
              <a:t>2. Launch python </a:t>
            </a:r>
            <a:r>
              <a:rPr lang="en-US" dirty="0" err="1"/>
              <a:t>venv</a:t>
            </a:r>
            <a:br>
              <a:rPr lang="en-US" dirty="0"/>
            </a:br>
            <a:r>
              <a:rPr lang="en-US" dirty="0"/>
              <a:t>3. python main.py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See: </a:t>
            </a:r>
            <a:br>
              <a:rPr lang="en-US" dirty="0"/>
            </a:br>
            <a:r>
              <a:rPr lang="en-US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https://github.com/MoCoMakers/Comfy-UI-workflows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582F-8BD1-7753-49A4-A2240986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200722"/>
            <a:ext cx="9389288" cy="669073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</a:t>
            </a:r>
            <a:r>
              <a:rPr lang="en-US" dirty="0" err="1"/>
              <a:t>Konah_SS</a:t>
            </a:r>
            <a:r>
              <a:rPr lang="en-US" dirty="0"/>
              <a:t> for Training LoRa’s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DEF0F-FE4F-5935-2EC5-692A6BF4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99431-C7B5-209A-7007-906B41B6072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1040780"/>
            <a:ext cx="9389288" cy="556074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 the dependencies from the GitHub: </a:t>
            </a:r>
            <a:r>
              <a:rPr lang="en-US" sz="2000" dirty="0">
                <a:hlinkClick r:id="rId2"/>
              </a:rPr>
              <a:t>https://github.com/bmaltais/kohya_ss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an Anaconda environment for the specific version of python needed (yes to all downloads):</a:t>
            </a:r>
          </a:p>
          <a:p>
            <a:pPr marL="742950" lvl="1" indent="-285750"/>
            <a:r>
              <a:rPr lang="en-US" sz="2000" dirty="0" err="1"/>
              <a:t>conda</a:t>
            </a:r>
            <a:r>
              <a:rPr lang="en-US" sz="2000" dirty="0"/>
              <a:t> create --name py3.10 python=3.10.11</a:t>
            </a:r>
          </a:p>
          <a:p>
            <a:pPr marL="742950" lvl="1" indent="-285750"/>
            <a:r>
              <a:rPr lang="en-US" sz="2000" dirty="0" err="1"/>
              <a:t>conda</a:t>
            </a:r>
            <a:r>
              <a:rPr lang="en-US" sz="2000" dirty="0"/>
              <a:t> activate py3.10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Activate a Virtual Environment as well:</a:t>
            </a:r>
          </a:p>
          <a:p>
            <a:pPr marL="742950" lvl="1" indent="-285750"/>
            <a:r>
              <a:rPr lang="en-US" sz="2000" dirty="0"/>
              <a:t>python -m </a:t>
            </a:r>
            <a:r>
              <a:rPr lang="en-US" sz="2000" dirty="0" err="1"/>
              <a:t>venv</a:t>
            </a:r>
            <a:r>
              <a:rPr lang="en-US" sz="2000" dirty="0"/>
              <a:t> </a:t>
            </a:r>
            <a:r>
              <a:rPr lang="en-US" sz="2000" dirty="0" err="1"/>
              <a:t>venv</a:t>
            </a:r>
            <a:endParaRPr lang="en-US" sz="2000" dirty="0"/>
          </a:p>
          <a:p>
            <a:pPr marL="742950" lvl="1" indent="-285750"/>
            <a:r>
              <a:rPr lang="en-US" sz="2000" dirty="0"/>
              <a:t>.\</a:t>
            </a:r>
            <a:r>
              <a:rPr lang="en-US" sz="2000" dirty="0" err="1"/>
              <a:t>venv</a:t>
            </a:r>
            <a:r>
              <a:rPr lang="en-US" sz="2000" dirty="0"/>
              <a:t>\Scripts\activate.bat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 the installer – </a:t>
            </a:r>
          </a:p>
          <a:p>
            <a:pPr marL="742950" lvl="1" indent="-285750"/>
            <a:r>
              <a:rPr lang="en-US" sz="2000" dirty="0"/>
              <a:t>.\setup.bat   - select 1 for install. If all other dependencies are installed, this should move along.</a:t>
            </a:r>
          </a:p>
          <a:p>
            <a:pPr marL="1200150" lvl="2" indent="-285750"/>
            <a:r>
              <a:rPr lang="en-US" sz="2000" dirty="0"/>
              <a:t>If it looks frozen, try doing the pip installs from requiments.txt manually (note there is a Linux and Windows specific requirements file</a:t>
            </a:r>
          </a:p>
          <a:p>
            <a:pPr marL="1200150" lvl="2" indent="-285750"/>
            <a:r>
              <a:rPr lang="en-US" sz="2000" dirty="0"/>
              <a:t>I installed </a:t>
            </a:r>
            <a:r>
              <a:rPr lang="en-US" sz="2000" dirty="0" err="1"/>
              <a:t>CuDNN</a:t>
            </a:r>
            <a:r>
              <a:rPr lang="en-US" sz="2000" dirty="0"/>
              <a:t> as well</a:t>
            </a:r>
          </a:p>
          <a:p>
            <a:pPr marL="285750" indent="-285750"/>
            <a:r>
              <a:rPr lang="en-US" sz="2000" dirty="0"/>
              <a:t>Launch: python kohya_gui.py</a:t>
            </a:r>
          </a:p>
        </p:txBody>
      </p:sp>
    </p:spTree>
    <p:extLst>
      <p:ext uri="{BB962C8B-B14F-4D97-AF65-F5344CB8AC3E}">
        <p14:creationId xmlns:p14="http://schemas.microsoft.com/office/powerpoint/2010/main" val="632866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9FC6-25AA-4C7E-3801-A251462C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092F8-3AAC-B305-EE57-18BB61E4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ECE7-9FF2-500D-84AD-AA8DC8EC1BC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models (such as </a:t>
            </a:r>
            <a:r>
              <a:rPr lang="en-US" dirty="0" err="1"/>
              <a:t>AnimateDiff</a:t>
            </a:r>
            <a:r>
              <a:rPr lang="en-US" dirty="0"/>
              <a:t>) require XL versions of the models and VAEs – check the references workstreams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out for newer paradigms and node types using Stable Cascade - </a:t>
            </a:r>
            <a:r>
              <a:rPr lang="en-US" dirty="0">
                <a:hlinkClick r:id="rId2"/>
              </a:rPr>
              <a:t>https://huggingface.co/spaces/multimodalart/stable-cascade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Investigate Checkpoints (and LoRa’s </a:t>
            </a:r>
            <a:r>
              <a:rPr lang="en-US" sz="1800" kern="100" dirty="0" err="1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etc</a:t>
            </a:r>
            <a:r>
              <a:rPr lang="en-US" sz="1800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) in </a:t>
            </a:r>
            <a:r>
              <a:rPr lang="en-US" sz="1800" kern="100" dirty="0" err="1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CitivAI</a:t>
            </a:r>
            <a:r>
              <a:rPr lang="en-US" sz="1800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 – the documentation for the models often mention certain embeddings to include in the positive or negative prompts to Really get the most out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3018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Go forth and be creative!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116556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0245" y="2130231"/>
            <a:ext cx="6068731" cy="3445379"/>
          </a:xfrm>
        </p:spPr>
        <p:txBody>
          <a:bodyPr bIns="0">
            <a:normAutofit/>
          </a:bodyPr>
          <a:lstStyle/>
          <a:p>
            <a:r>
              <a:rPr lang="en-US" dirty="0"/>
              <a:t>Matthew Zamora</a:t>
            </a:r>
            <a:br>
              <a:rPr lang="en-US" dirty="0"/>
            </a:br>
            <a:r>
              <a:rPr lang="en-US" dirty="0"/>
              <a:t>matt@mocomakers.com</a:t>
            </a:r>
          </a:p>
          <a:p>
            <a:endParaRPr lang="en-US" dirty="0"/>
          </a:p>
          <a:p>
            <a:r>
              <a:rPr lang="en-US" dirty="0"/>
              <a:t>I am looking for software full-stack co-founders (Python)</a:t>
            </a:r>
            <a:br>
              <a:rPr lang="en-US" dirty="0"/>
            </a:br>
            <a:r>
              <a:rPr lang="en-US" dirty="0"/>
              <a:t>for my startup:     FluffyNAS.com </a:t>
            </a:r>
            <a:br>
              <a:rPr lang="en-US" dirty="0"/>
            </a:br>
            <a:r>
              <a:rPr lang="en-US" dirty="0"/>
              <a:t>	A hardware/software at-home network accessible 	storage device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2616-B8C2-4D69-7E9A-95384041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D29B40-93F8-9AD9-FF7F-278F8FDD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071BC-6326-D4B7-273A-1495FA3F057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aware that MOST models train images at 512x512 resolutions. This means that image generation is fastest/best at that same resolution. Of course you can create images larger than that, but it might invite the introduction of strange artifacts – e.g. you ask for one person but in a wide-screen layout you end up getting two people</a:t>
            </a:r>
          </a:p>
          <a:p>
            <a:pPr marL="742950" lvl="1" indent="-285750"/>
            <a:r>
              <a:rPr lang="en-US" dirty="0"/>
              <a:t>I tend to use: 512x512, 512x720, and 720x512</a:t>
            </a:r>
          </a:p>
          <a:p>
            <a:pPr marL="1200150" lvl="2" indent="-285750"/>
            <a:r>
              <a:rPr lang="en-US" dirty="0"/>
              <a:t>Consider if a landscape or portrait ratio would better prompt your image. A single person may better generate with portrait orientation, but a mountain landscape may generate better widescreen. Consider what source material images may have been.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generally better to generate a smaller de novo image, and then use an </a:t>
            </a:r>
            <a:r>
              <a:rPr lang="en-US" dirty="0" err="1"/>
              <a:t>Upscaler</a:t>
            </a:r>
            <a:r>
              <a:rPr lang="en-US" dirty="0"/>
              <a:t> to increase the size to 4K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cover the following terms applied in practice:</a:t>
            </a:r>
          </a:p>
          <a:p>
            <a:pPr marL="742950" lvl="1" indent="-285750"/>
            <a:r>
              <a:rPr lang="en-US" dirty="0"/>
              <a:t>Checkpoints, pickle/</a:t>
            </a:r>
            <a:r>
              <a:rPr lang="en-US" dirty="0" err="1"/>
              <a:t>safetensors</a:t>
            </a:r>
            <a:r>
              <a:rPr lang="en-US" dirty="0"/>
              <a:t>, VAE, LoRa, VAE, embeddings</a:t>
            </a:r>
          </a:p>
        </p:txBody>
      </p:sp>
    </p:spTree>
    <p:extLst>
      <p:ext uri="{BB962C8B-B14F-4D97-AF65-F5344CB8AC3E}">
        <p14:creationId xmlns:p14="http://schemas.microsoft.com/office/powerpoint/2010/main" val="99735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E3BE-520C-6665-2C43-7838F7C1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Informal Definitions (see literature for full definition)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D8860-0464-52CD-EE1E-E37810176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90B45-BAA4-3276-9F04-85E573EEDBE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Checkpoints – </a:t>
            </a:r>
            <a:r>
              <a:rPr lang="en-US" dirty="0"/>
              <a:t>Modified versions of </a:t>
            </a:r>
            <a:r>
              <a:rPr lang="en-US" dirty="0" err="1"/>
              <a:t>StableDiffusion</a:t>
            </a:r>
            <a:r>
              <a:rPr lang="en-US" dirty="0"/>
              <a:t> trained on a subsets of image that generally select for quality, or aesthetic over broad coverage of keywords/concepts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Pickle/</a:t>
            </a:r>
            <a:r>
              <a:rPr lang="en-US" b="1" dirty="0" err="1"/>
              <a:t>safetensors</a:t>
            </a:r>
            <a:r>
              <a:rPr lang="en-US" b="1" dirty="0"/>
              <a:t> – </a:t>
            </a:r>
            <a:r>
              <a:rPr lang="en-US" dirty="0"/>
              <a:t>Formats for sharing files. </a:t>
            </a:r>
            <a:r>
              <a:rPr lang="en-US" dirty="0" err="1"/>
              <a:t>Safetensors</a:t>
            </a:r>
            <a:r>
              <a:rPr lang="en-US" dirty="0"/>
              <a:t> is more modern than Pickles and is generally recommended by </a:t>
            </a:r>
            <a:r>
              <a:rPr lang="en-US" dirty="0" err="1"/>
              <a:t>HuggingFace</a:t>
            </a:r>
            <a:r>
              <a:rPr lang="en-US" dirty="0"/>
              <a:t> (pickles can harbor malware)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VAE – </a:t>
            </a:r>
            <a:r>
              <a:rPr lang="en-US" dirty="0"/>
              <a:t>Work with encoding of images from vector space. These are a type of model, some specialize in a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LoRa – </a:t>
            </a:r>
            <a:r>
              <a:rPr lang="en-US" dirty="0"/>
              <a:t>Low-Rank Adaptation (for LLM) – These are used to express a ‘style’ of art. For example show a picture of the </a:t>
            </a:r>
            <a:r>
              <a:rPr lang="en-US" dirty="0" err="1"/>
              <a:t>Eiffle</a:t>
            </a:r>
            <a:r>
              <a:rPr lang="en-US" dirty="0"/>
              <a:t> Tower in the ‘style’ of Picasso’s Starry Night. A LoRa is a small file that can be trained with as little as 15-30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Embeddings – </a:t>
            </a:r>
            <a:r>
              <a:rPr lang="en-US" dirty="0"/>
              <a:t>in the context of </a:t>
            </a:r>
            <a:r>
              <a:rPr lang="en-US" dirty="0" err="1"/>
              <a:t>ComfyUI</a:t>
            </a:r>
            <a:r>
              <a:rPr lang="en-US" dirty="0"/>
              <a:t> – generally embeddings are models that  that tweak the generative scoring of prompts. Most embeddings are used in the negative prompt for example putting (</a:t>
            </a:r>
            <a:r>
              <a:rPr lang="en-US" dirty="0" err="1"/>
              <a:t>negative_hand</a:t>
            </a:r>
            <a:r>
              <a:rPr lang="en-US" dirty="0"/>
              <a:t>) in the Negative prompt fan fix ugly hand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4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459539"/>
          </a:xfrm>
        </p:spPr>
        <p:txBody>
          <a:bodyPr>
            <a:normAutofit fontScale="90000"/>
          </a:bodyPr>
          <a:lstStyle/>
          <a:p>
            <a:r>
              <a:rPr lang="en-US" dirty="0"/>
              <a:t>Ecosystem Players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986319"/>
            <a:ext cx="6338887" cy="498268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HuggingFace</a:t>
            </a:r>
            <a:r>
              <a:rPr lang="en-US" b="1" dirty="0"/>
              <a:t> – </a:t>
            </a:r>
            <a:r>
              <a:rPr lang="en-US" dirty="0"/>
              <a:t>Like GitHub but for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Download and share all types of models. Sometimes models have a web interface for trying out a model.</a:t>
            </a:r>
          </a:p>
          <a:p>
            <a:r>
              <a:rPr lang="en-US" b="1" dirty="0" err="1"/>
              <a:t>CivitAI</a:t>
            </a:r>
            <a:r>
              <a:rPr lang="en-US" b="1" dirty="0"/>
              <a:t> - </a:t>
            </a:r>
            <a:r>
              <a:rPr lang="en-US" dirty="0">
                <a:hlinkClick r:id="rId3"/>
              </a:rPr>
              <a:t>https://civitai.com/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this to download the main </a:t>
            </a:r>
            <a:r>
              <a:rPr lang="en-US" dirty="0" err="1"/>
              <a:t>StableDiffusion</a:t>
            </a:r>
            <a:r>
              <a:rPr lang="en-US" dirty="0"/>
              <a:t> checkpoints, as well as </a:t>
            </a:r>
            <a:r>
              <a:rPr lang="en-US" dirty="0" err="1"/>
              <a:t>LoRas</a:t>
            </a:r>
            <a:r>
              <a:rPr lang="en-US" dirty="0"/>
              <a:t> and reference projects</a:t>
            </a:r>
          </a:p>
          <a:p>
            <a:r>
              <a:rPr lang="en-US" b="1" dirty="0" err="1"/>
              <a:t>ComfyUI</a:t>
            </a:r>
            <a:r>
              <a:rPr lang="en-US" b="1" dirty="0"/>
              <a:t> </a:t>
            </a:r>
            <a:r>
              <a:rPr lang="en-US" dirty="0"/>
              <a:t>and third-party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projects are shared via GitHub, and need to be discovered organically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428C-8453-1F3C-C34C-0E66E113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41" y="413227"/>
            <a:ext cx="9389288" cy="733308"/>
          </a:xfrm>
        </p:spPr>
        <p:txBody>
          <a:bodyPr/>
          <a:lstStyle/>
          <a:p>
            <a:r>
              <a:rPr lang="en-US" dirty="0"/>
              <a:t>The 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A8E79-5946-3DF1-D2E1-091A687A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171970-E57F-36AA-34F4-E9BB0D983BE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230727" y="1500027"/>
            <a:ext cx="5321300" cy="504074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465B9-233D-B281-AF75-D5D54BBD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685" y="1500027"/>
            <a:ext cx="6398030" cy="52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15C4-14BE-618E-8CFD-44FD6E81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74" y="0"/>
            <a:ext cx="9389288" cy="442036"/>
          </a:xfrm>
        </p:spPr>
        <p:txBody>
          <a:bodyPr>
            <a:normAutofit fontScale="90000"/>
          </a:bodyPr>
          <a:lstStyle/>
          <a:p>
            <a:r>
              <a:rPr lang="en-US" dirty="0"/>
              <a:t>Gotchas - Installation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7D717-6BF3-1AD7-9B8D-CBC9ADB8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D5637-6B72-90D1-8437-91E657F8685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3464" y="442036"/>
            <a:ext cx="10968931" cy="63190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Installation of the core dependencies of </a:t>
            </a:r>
            <a:r>
              <a:rPr lang="en-US" sz="2000" dirty="0" err="1"/>
              <a:t>ComfyUI</a:t>
            </a:r>
            <a:r>
              <a:rPr lang="en-US" sz="2000" dirty="0"/>
              <a:t> is VERY CHALLENGING - Expect to spend 2-3+ hours just on first-time installation and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 CUDA Toolkit - </a:t>
            </a:r>
            <a:r>
              <a:rPr lang="en-US" sz="2000" dirty="0">
                <a:hlinkClick r:id="rId2"/>
              </a:rPr>
              <a:t>https://developer.nvidia.com/cuda-11-8-0-download-archive</a:t>
            </a:r>
            <a:endParaRPr lang="en-US" sz="2000" dirty="0"/>
          </a:p>
          <a:p>
            <a:pPr marL="742950" lvl="1" indent="-285750"/>
            <a:r>
              <a:rPr lang="en-US" sz="2000" dirty="0"/>
              <a:t>See and install the dependencies from the better documented project - https://github.com/bmaltais/kohya_ss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Windows Manual Install:</a:t>
            </a:r>
          </a:p>
          <a:p>
            <a:pPr marL="742950" lvl="1" indent="-285750"/>
            <a:r>
              <a:rPr lang="en-US" sz="2000" dirty="0"/>
              <a:t>git clone </a:t>
            </a:r>
            <a:r>
              <a:rPr lang="en-US" sz="2000" dirty="0">
                <a:hlinkClick r:id="rId3"/>
              </a:rPr>
              <a:t>https://github.com/comfyanonymous/ComfyUI</a:t>
            </a:r>
            <a:r>
              <a:rPr lang="en-US" sz="2000" dirty="0"/>
              <a:t>  </a:t>
            </a:r>
          </a:p>
          <a:p>
            <a:pPr marL="1200150" lvl="2" indent="-285750"/>
            <a:r>
              <a:rPr lang="en-US" sz="2000" dirty="0"/>
              <a:t>You must use git, because this is how you update </a:t>
            </a:r>
            <a:r>
              <a:rPr lang="en-US" sz="2000" dirty="0" err="1"/>
              <a:t>ComfyUI</a:t>
            </a:r>
            <a:r>
              <a:rPr lang="en-US" sz="2000" dirty="0"/>
              <a:t>, and nodes will break every 2 months or so unless you keep things updated</a:t>
            </a:r>
          </a:p>
          <a:p>
            <a:pPr marL="742950" lvl="1" indent="-285750"/>
            <a:r>
              <a:rPr lang="en-US" sz="2000" dirty="0"/>
              <a:t>Install Anaconda – </a:t>
            </a:r>
            <a:r>
              <a:rPr lang="en-US" sz="2000" dirty="0">
                <a:hlinkClick r:id="rId4"/>
              </a:rPr>
              <a:t>https://www.anaconda.com/download</a:t>
            </a:r>
            <a:r>
              <a:rPr lang="en-US" sz="2000" dirty="0"/>
              <a:t> -  Don’t even try to run this in your native OS python – it’s too painful</a:t>
            </a:r>
          </a:p>
          <a:p>
            <a:pPr marL="742950" lvl="1" indent="-285750"/>
            <a:r>
              <a:rPr lang="en-US" sz="2000" dirty="0"/>
              <a:t>Create a Python </a:t>
            </a:r>
            <a:r>
              <a:rPr lang="en-US" sz="2000" dirty="0" err="1"/>
              <a:t>venv</a:t>
            </a:r>
            <a:r>
              <a:rPr lang="en-US" sz="2000" dirty="0"/>
              <a:t> in </a:t>
            </a:r>
            <a:r>
              <a:rPr lang="en-US" sz="2000" dirty="0" err="1"/>
              <a:t>ComfyUI</a:t>
            </a:r>
            <a:r>
              <a:rPr lang="en-US" sz="2000" dirty="0"/>
              <a:t> and activate it!</a:t>
            </a:r>
          </a:p>
          <a:p>
            <a:pPr marL="742950" lvl="1" indent="-285750"/>
            <a:r>
              <a:rPr lang="en-US" sz="2000" dirty="0"/>
              <a:t>Install NVIDIA dependencies</a:t>
            </a:r>
          </a:p>
          <a:p>
            <a:pPr marL="1200150" lvl="2" indent="-285750"/>
            <a:r>
              <a:rPr lang="en-US" sz="2000" dirty="0"/>
              <a:t>Install </a:t>
            </a:r>
            <a:r>
              <a:rPr lang="en-US" sz="2000" dirty="0" err="1"/>
              <a:t>PyTourch</a:t>
            </a:r>
            <a:r>
              <a:rPr lang="en-US" sz="2000" dirty="0"/>
              <a:t> with CUDA enabled. Keep</a:t>
            </a:r>
            <a:br>
              <a:rPr lang="en-US" sz="2000" dirty="0"/>
            </a:br>
            <a:r>
              <a:rPr lang="en-US" sz="2000" dirty="0"/>
              <a:t>track of which version of CUDA you are using: 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https://pytorch.org/get-started/locally/</a:t>
            </a:r>
            <a:r>
              <a:rPr lang="en-US" sz="2000" dirty="0"/>
              <a:t> -</a:t>
            </a:r>
          </a:p>
          <a:p>
            <a:pPr marL="1657350" lvl="3" indent="-285750"/>
            <a:r>
              <a:rPr lang="en-US" sz="2000" dirty="0"/>
              <a:t>Our Demos All Use CUDA 11.8</a:t>
            </a:r>
          </a:p>
          <a:p>
            <a:pPr marL="742950" lvl="1" indent="-285750"/>
            <a:r>
              <a:rPr lang="en-US" sz="2000" dirty="0"/>
              <a:t>Run: pip install –r requirements.txt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14517-9ECD-E7A6-2B9B-CFAE67D38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370" y="4535698"/>
            <a:ext cx="5966313" cy="23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2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66B4-3E98-24F3-16F2-7BADE959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Gotchas -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5BBF8-2F3E-BE9D-0CA5-0EB615E2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455FE-BC71-0A85-200B-3EBFA17DC43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You NEED a modern GPU to run these models. Your GPU needs at least 8GBs of memory! More is more better – many models can’t even be opened unless you have 16-32GBs, some need 64GB (over large models). </a:t>
            </a:r>
            <a:r>
              <a:rPr lang="en-US" b="1" kern="100" dirty="0">
                <a:latin typeface="Aptos"/>
                <a:ea typeface="Aptos"/>
                <a:cs typeface="Times New Roman" panose="02020603050405020304" pitchFamily="18" charset="0"/>
              </a:rPr>
              <a:t>GPU memory is one of the largest bottlenecks</a:t>
            </a: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, if it’s too small you can’t even open the model.</a:t>
            </a:r>
            <a:endParaRPr lang="en-US" sz="18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You need CUDA on an NVIDIA processor. Supposedly AMD graphics cards may work (Linux Only) but I can’t confirm that.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Set your graphics, power and CPU performance to MAX. </a:t>
            </a: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Even with this my system (Windows 11) won’t even run full speed unless I’m plugged in (no battery power</a:t>
            </a: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Pick and be aware of which CUDA version you use. Research all projects you plan to use because they may require a specific version of the CUDA toolkit – and you can’t run more than one version of this at once. Our demos use CUDA Toolkit 11.8</a:t>
            </a:r>
            <a:endParaRPr lang="en-US" sz="18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4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5E50-C6F6-D655-4310-6568BF69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71E7A-7116-5001-E6A6-D68FF6A5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BA6BD-8F20-5F5C-3420-5717FF5E18F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C26E8-3833-C865-CE9C-8048937F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5" y="696913"/>
            <a:ext cx="10809249" cy="54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852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1859</Words>
  <Application>Microsoft Office PowerPoint</Application>
  <PresentationFormat>Widescreen</PresentationFormat>
  <Paragraphs>138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Avenir Next LT Pro</vt:lpstr>
      <vt:lpstr>Calibri</vt:lpstr>
      <vt:lpstr>Symbol</vt:lpstr>
      <vt:lpstr>Custom</vt:lpstr>
      <vt:lpstr>Comfy UI - Node Place Like Home Crafting AI Art with Comfy UI   </vt:lpstr>
      <vt:lpstr>Launching Comfy UI  1. Open Anaconda and cd to project 2. Launch python venv 3. python main.py  See:  https://github.com/MoCoMakers/Comfy-UI-workflows </vt:lpstr>
      <vt:lpstr>Foundational Concepts</vt:lpstr>
      <vt:lpstr>Informal Definitions (see literature for full definition)</vt:lpstr>
      <vt:lpstr>Ecosystem Players</vt:lpstr>
      <vt:lpstr>The Project Structure</vt:lpstr>
      <vt:lpstr>Gotchas - Installation</vt:lpstr>
      <vt:lpstr>Gotchas - Performance</vt:lpstr>
      <vt:lpstr>PowerPoint Presentation</vt:lpstr>
      <vt:lpstr>Gotchas Maintenance</vt:lpstr>
      <vt:lpstr>You Need ComfyUI-Manger for Sanity</vt:lpstr>
      <vt:lpstr>The “Manger” button becomes available with ComfyUI-Manager</vt:lpstr>
      <vt:lpstr>Troubleshooting a Missing VAE</vt:lpstr>
      <vt:lpstr>Demo Sequence</vt:lpstr>
      <vt:lpstr>Training a Lora</vt:lpstr>
      <vt:lpstr>Create your dataset folder</vt:lpstr>
      <vt:lpstr>Training a Lora</vt:lpstr>
      <vt:lpstr>PowerPoint Presentation</vt:lpstr>
      <vt:lpstr>First time runs download background models to a system cache.</vt:lpstr>
      <vt:lpstr>Installing Konah_SS for Training LoRa’s</vt:lpstr>
      <vt:lpstr>Various Notes</vt:lpstr>
      <vt:lpstr>Go forth and be creative!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lastModifiedBy>Matt Zam</cp:lastModifiedBy>
  <cp:revision>37</cp:revision>
  <dcterms:created xsi:type="dcterms:W3CDTF">2024-03-26T16:29:15Z</dcterms:created>
  <dcterms:modified xsi:type="dcterms:W3CDTF">2024-03-27T00:47:14Z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